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50"/>
  </p:notesMasterIdLst>
  <p:handoutMasterIdLst>
    <p:handoutMasterId r:id="rId51"/>
  </p:handoutMasterIdLst>
  <p:sldIdLst>
    <p:sldId id="296" r:id="rId3"/>
    <p:sldId id="338" r:id="rId4"/>
    <p:sldId id="258" r:id="rId5"/>
    <p:sldId id="421" r:id="rId6"/>
    <p:sldId id="260" r:id="rId7"/>
    <p:sldId id="259" r:id="rId8"/>
    <p:sldId id="264" r:id="rId9"/>
    <p:sldId id="380" r:id="rId10"/>
    <p:sldId id="382" r:id="rId11"/>
    <p:sldId id="419" r:id="rId12"/>
    <p:sldId id="420" r:id="rId13"/>
    <p:sldId id="261" r:id="rId14"/>
    <p:sldId id="262" r:id="rId15"/>
    <p:sldId id="263" r:id="rId16"/>
    <p:sldId id="381"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57" r:id="rId49"/>
  </p:sldIdLst>
  <p:sldSz cx="9144000" cy="5143500" type="screen16x9"/>
  <p:notesSz cx="6858000" cy="9144000"/>
  <p:embeddedFontLst>
    <p:embeddedFont>
      <p:font typeface="Alata" panose="020B0604020202020204" charset="0"/>
      <p:regular r:id="rId52"/>
    </p:embeddedFont>
    <p:embeddedFont>
      <p:font typeface="Amatic SC" panose="00000500000000000000" pitchFamily="2" charset="-79"/>
      <p:regular r:id="rId53"/>
      <p:bold r:id="rId54"/>
    </p:embeddedFont>
    <p:embeddedFont>
      <p:font typeface="Calibri" panose="020F0502020204030204" pitchFamily="34" charset="0"/>
      <p:regular r:id="rId55"/>
      <p:bold r:id="rId56"/>
      <p:italic r:id="rId57"/>
      <p:boldItalic r:id="rId58"/>
    </p:embeddedFont>
    <p:embeddedFont>
      <p:font typeface="Google Sans" panose="020B0503030502040204" pitchFamily="34" charset="0"/>
      <p:regular r:id="rId59"/>
      <p:bold r:id="rId60"/>
      <p:italic r:id="rId61"/>
      <p:boldItalic r:id="rId62"/>
    </p:embeddedFont>
    <p:embeddedFont>
      <p:font typeface="Google Sans Medium" panose="020B0603030502040203" pitchFamily="34" charset="0"/>
      <p:regular r:id="rId63"/>
      <p:italic r:id="rId64"/>
    </p:embeddedFont>
    <p:embeddedFont>
      <p:font typeface="KFGQPC HAFS Uthmanic Script" panose="02000000000000000000" pitchFamily="2" charset="-78"/>
      <p:regular r:id="rId65"/>
    </p:embeddedFont>
    <p:embeddedFont>
      <p:font typeface="Lexend Deca Black" pitchFamily="2" charset="0"/>
      <p:bold r:id="rId66"/>
    </p:embeddedFont>
    <p:embeddedFont>
      <p:font typeface="Montserrat" panose="00000500000000000000" pitchFamily="2" charset="0"/>
      <p:regular r:id="rId67"/>
      <p:bold r:id="rId68"/>
      <p:italic r:id="rId69"/>
      <p:boldItalic r:id="rId70"/>
    </p:embeddedFont>
    <p:embeddedFont>
      <p:font typeface="Proxima Nova" panose="020B0604020202020204" charset="0"/>
      <p:regular r:id="rId71"/>
    </p:embeddedFont>
    <p:embeddedFont>
      <p:font typeface="Proxima Nova Semibold" panose="020B0604020202020204" charset="0"/>
      <p:regular r:id="rId72"/>
    </p:embeddedFont>
    <p:embeddedFont>
      <p:font typeface="PT Sans" panose="020B0503020203020204" pitchFamily="34" charset="0"/>
      <p:regular r:id="rId73"/>
      <p:bold r:id="rId74"/>
      <p:italic r:id="rId75"/>
      <p:boldItalic r:id="rId76"/>
    </p:embeddedFont>
    <p:embeddedFont>
      <p:font typeface="Roboto Medium" panose="02000000000000000000" pitchFamily="2" charset="0"/>
      <p:regular r:id="rId77"/>
      <p:italic r:id="rId78"/>
    </p:embeddedFont>
    <p:embeddedFont>
      <p:font typeface="Sarabun" panose="020B0604020202020204" charset="-34"/>
      <p:regular r:id="rId79"/>
    </p:embeddedFont>
    <p:embeddedFont>
      <p:font typeface="Segoe UI" panose="020B0502040204020203" pitchFamily="34" charset="0"/>
      <p:regular r:id="rId80"/>
      <p:bold r:id="rId81"/>
      <p:italic r:id="rId82"/>
      <p:boldItalic r:id="rId83"/>
    </p:embeddedFont>
    <p:embeddedFont>
      <p:font typeface="Segoe UI Semibold" panose="020B0702040204020203" pitchFamily="34" charset="0"/>
      <p:bold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259"/>
            <p14:sldId id="264"/>
            <p14:sldId id="380"/>
            <p14:sldId id="382"/>
            <p14:sldId id="419"/>
            <p14:sldId id="420"/>
          </p14:sldIdLst>
        </p14:section>
        <p14:section name="Template" id="{9BC6139C-0629-49DC-80B9-FE27470014E3}">
          <p14:sldIdLst>
            <p14:sldId id="261"/>
            <p14:sldId id="262"/>
            <p14:sldId id="263"/>
            <p14:sldId id="381"/>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 uri="{EFAFB233-063F-42B5-8137-9DF3F51BA10A}">
      <p15:sldGuideLst xmlns:p15="http://schemas.microsoft.com/office/powerpoint/2012/main">
        <p15:guide id="1" orient="horz" pos="-241">
          <p15:clr>
            <a:srgbClr val="A4A3A4"/>
          </p15:clr>
        </p15:guide>
        <p15:guide id="2" pos="4874">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4285F4"/>
    <a:srgbClr val="DB4437"/>
    <a:srgbClr val="F4B400"/>
    <a:srgbClr val="42A5F5"/>
    <a:srgbClr val="1C1C1C"/>
    <a:srgbClr val="E17545"/>
    <a:srgbClr val="71627A"/>
    <a:srgbClr val="473A6E"/>
    <a:srgbClr val="FF5F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p:scale>
          <a:sx n="50" d="100"/>
          <a:sy n="50" d="100"/>
        </p:scale>
        <p:origin x="1668" y="576"/>
      </p:cViewPr>
      <p:guideLst>
        <p:guide orient="horz" pos="-241"/>
        <p:guide pos="4874"/>
      </p:guideLst>
    </p:cSldViewPr>
  </p:slideViewPr>
  <p:notesTextViewPr>
    <p:cViewPr>
      <p:scale>
        <a:sx n="1" d="1"/>
        <a:sy n="1" d="1"/>
      </p:scale>
      <p:origin x="0" y="0"/>
    </p:cViewPr>
  </p:notesText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handoutMaster" Target="handoutMasters/handout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presProps" Target="presProps.xml"/><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2/14/2023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1bfc6975492_0_9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bfc6975492_0_9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0"/>
        <p:cNvGrpSpPr/>
        <p:nvPr/>
      </p:nvGrpSpPr>
      <p:grpSpPr>
        <a:xfrm>
          <a:off x="0" y="0"/>
          <a:ext cx="0" cy="0"/>
          <a:chOff x="0" y="0"/>
          <a:chExt cx="0" cy="0"/>
        </a:xfrm>
      </p:grpSpPr>
      <p:sp>
        <p:nvSpPr>
          <p:cNvPr id="7861" name="Google Shape;7861;g1bfc6975492_0_1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txBox="1">
            <a:spLocks noGrp="1"/>
          </p:cNvSpPr>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87" name="Google Shape;87;p1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2_CUSTOM_7">
    <p:spTree>
      <p:nvGrpSpPr>
        <p:cNvPr id="1" name="Shape 18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a:endParaRPr/>
          </a:p>
        </p:txBody>
      </p:sp>
      <p:sp>
        <p:nvSpPr>
          <p:cNvPr id="247" name="Google Shape;247;p25"/>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template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54" name="Google Shape;54;p7"/>
          <p:cNvSpPr txBox="1">
            <a:spLocks noGrp="1"/>
          </p:cNvSpPr>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8.xml"/><Relationship Id="rId5" Type="http://schemas.openxmlformats.org/officeDocument/2006/relationships/image" Target="../media/image5.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slide" Target="slide4.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29.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4.xml"/><Relationship Id="rId4" Type="http://schemas.openxmlformats.org/officeDocument/2006/relationships/image" Target="../media/image11.png"/></Relationships>
</file>

<file path=ppt/slides/_rels/slide47.xml.rels><?xml version="1.0" encoding="UTF-8" standalone="yes"?>
<Relationships xmlns="http://schemas.openxmlformats.org/package/2006/relationships"><Relationship Id="rId8" Type="http://schemas.openxmlformats.org/officeDocument/2006/relationships/slide" Target="slide3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1.xml"/><Relationship Id="rId7" Type="http://schemas.openxmlformats.org/officeDocument/2006/relationships/slide" Target="slide3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6.xml"/><Relationship Id="rId11" Type="http://schemas.openxmlformats.org/officeDocument/2006/relationships/hyperlink" Target="http://bit.ly/30B07Gq" TargetMode="External"/><Relationship Id="rId5" Type="http://schemas.openxmlformats.org/officeDocument/2006/relationships/slide" Target="slide2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ll dir="u"/>
      </p:transition>
    </mc:Choice>
    <mc:Fallback xmlns="">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082290" y="1062418"/>
            <a:ext cx="5490210" cy="3018665"/>
            <a:chOff x="3244" y="931"/>
            <a:chExt cx="7761" cy="4542"/>
          </a:xfrm>
        </p:grpSpPr>
        <p:sp>
          <p:nvSpPr>
            <p:cNvPr id="2" name="Text Box 1"/>
            <p:cNvSpPr txBox="1"/>
            <p:nvPr/>
          </p:nvSpPr>
          <p:spPr>
            <a:xfrm>
              <a:off x="4494" y="2492"/>
              <a:ext cx="651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323850" y="1374775"/>
            <a:ext cx="3142615" cy="2393950"/>
          </a:xfrm>
          <a:prstGeom prst="rect">
            <a:avLst/>
          </a:prstGeom>
          <a:noFill/>
        </p:spPr>
        <p:txBody>
          <a:bodyPr wrap="square" rtlCol="0">
            <a:spAutoFit/>
          </a:bodyPr>
          <a:lstStyle/>
          <a:p>
            <a:pPr eaLnBrk="1" fontAlgn="auto" latinLnBrk="0" hangingPunct="1">
              <a:lnSpc>
                <a:spcPct val="107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ayat-ayat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waw ‘</a:t>
            </a:r>
            <a:r>
              <a:rPr lang="en-US" altLang="ja-JP" sz="2000" dirty="0" err="1">
                <a:latin typeface="Google Sans Medium" panose="020B0603030502040203" charset="0"/>
                <a:cs typeface="Google Sans Medium" panose="020B0603030502040203" charset="0"/>
              </a:rPr>
              <a:t>athaf</a:t>
            </a:r>
            <a:r>
              <a:rPr lang="en-US" altLang="ja-JP" sz="2000" dirty="0">
                <a:latin typeface="Google Sans Medium" panose="020B0603030502040203" charset="0"/>
                <a:cs typeface="Google Sans Medium" panose="020B0603030502040203" charset="0"/>
              </a:rPr>
              <a:t> dan kata </a:t>
            </a:r>
            <a:r>
              <a:rPr lang="en-US" altLang="ja-JP" sz="2000" dirty="0" err="1">
                <a:latin typeface="Google Sans Medium" panose="020B0603030502040203" charset="0"/>
                <a:cs typeface="Google Sans Medium" panose="020B0603030502040203" charset="0"/>
              </a:rPr>
              <a:t>lainnya</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27;p33">
            <a:extLst>
              <a:ext uri="{FF2B5EF4-FFF2-40B4-BE49-F238E27FC236}">
                <a16:creationId xmlns:a16="http://schemas.microsoft.com/office/drawing/2014/main" id="{F0D1430B-5CDF-02B5-8052-88531F313DAA}"/>
              </a:ext>
            </a:extLst>
          </p:cNvPr>
          <p:cNvSpPr/>
          <p:nvPr/>
        </p:nvSpPr>
        <p:spPr>
          <a:xfrm rot="4840581">
            <a:off x="1768134" y="-1222808"/>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1991569" y="4054443"/>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4173098" y="4187857"/>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156521"/>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7588137" y="5022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rot="-6300501" flipH="1">
            <a:off x="728074" y="-951700"/>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p8">
            <a:extLst>
              <a:ext uri="{FF2B5EF4-FFF2-40B4-BE49-F238E27FC236}">
                <a16:creationId xmlns:a16="http://schemas.microsoft.com/office/drawing/2014/main" id="{5B065BA2-2C85-551A-B7DF-51D5182327FA}"/>
              </a:ext>
            </a:extLst>
          </p:cNvPr>
          <p:cNvSpPr/>
          <p:nvPr/>
        </p:nvSpPr>
        <p:spPr>
          <a:xfrm flipH="1">
            <a:off x="2331370" y="428896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4;p8">
            <a:extLst>
              <a:ext uri="{FF2B5EF4-FFF2-40B4-BE49-F238E27FC236}">
                <a16:creationId xmlns:a16="http://schemas.microsoft.com/office/drawing/2014/main" id="{8E20EE8A-ED9E-5A24-472B-866DE9A99A87}"/>
              </a:ext>
            </a:extLst>
          </p:cNvPr>
          <p:cNvSpPr/>
          <p:nvPr/>
        </p:nvSpPr>
        <p:spPr>
          <a:xfrm rot="-6298992" flipH="1">
            <a:off x="-1663472" y="1791472"/>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264465" y="3874675"/>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p8">
            <a:extLst>
              <a:ext uri="{FF2B5EF4-FFF2-40B4-BE49-F238E27FC236}">
                <a16:creationId xmlns:a16="http://schemas.microsoft.com/office/drawing/2014/main" id="{452FD0D6-E975-62E4-16C8-157FE6C91124}"/>
              </a:ext>
            </a:extLst>
          </p:cNvPr>
          <p:cNvSpPr/>
          <p:nvPr/>
        </p:nvSpPr>
        <p:spPr>
          <a:xfrm flipH="1">
            <a:off x="379762" y="1209465"/>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067328"/>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1"/>
          <p:cNvSpPr txBox="1">
            <a:spLocks noGrp="1"/>
          </p:cNvSpPr>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p>
        </p:txBody>
      </p:sp>
      <p:sp>
        <p:nvSpPr>
          <p:cNvPr id="486" name="Google Shape;486;p4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0"/>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p>
        </p:txBody>
      </p:sp>
      <p:sp>
        <p:nvSpPr>
          <p:cNvPr id="704" name="Google Shape;704;p50"/>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p>
          <a:p>
            <a:pPr marL="0" lvl="0" indent="0" algn="l" rtl="0">
              <a:spcBef>
                <a:spcPts val="0"/>
              </a:spcBef>
              <a:spcAft>
                <a:spcPts val="0"/>
              </a:spcAft>
              <a:buNone/>
            </a:pPr>
            <a:r>
              <a:rPr lang="en-GB"/>
              <a:t>youremail@freepik.com | +91 620 421 838 yourwebsite.com</a:t>
            </a:r>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Flat geometric background</a:t>
            </a:r>
            <a:r>
              <a:rPr lang="en-GB"/>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
        <p:cNvGrpSpPr/>
        <p:nvPr/>
      </p:nvGrpSpPr>
      <p:grpSpPr>
        <a:xfrm>
          <a:off x="0" y="0"/>
          <a:ext cx="0" cy="0"/>
          <a:chOff x="0" y="0"/>
          <a:chExt cx="0" cy="0"/>
        </a:xfrm>
      </p:grpSpPr>
      <p:sp>
        <p:nvSpPr>
          <p:cNvPr id="764" name="Google Shape;764;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3"/>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4"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88180" y="2534285"/>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mc:Choice xmlns:psez="http://schemas.microsoft.com/office/powerpoint/2016/sectionzoom"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3512257707"/>
                  </p:ext>
                </p:extLst>
              </p:nvPr>
            </p:nvGraphicFramePr>
            <p:xfrm>
              <a:off x="182880" y="2514600"/>
              <a:ext cx="2829617" cy="1074642"/>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29617" cy="1074642"/>
                        </a:xfrm>
                        <a:prstGeom prst="rect">
                          <a:avLst/>
                        </a:prstGeom>
                        <a:ln w="3175">
                          <a:noFill/>
                        </a:ln>
                      </p166:spPr>
                    </psez:zmPr>
                  </psez:sectionZmObj>
                </psez:sectionZm>
              </a:graphicData>
            </a:graphic>
          </p:graphicFrame>
        </mc:Choice>
        <mc:Fallback>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3"/>
              <a:stretch>
                <a:fillRect/>
              </a:stretch>
            </p:blipFill>
            <p:spPr>
              <a:xfrm>
                <a:off x="182880" y="2514600"/>
                <a:ext cx="2829617" cy="1074642"/>
              </a:xfrm>
              <a:prstGeom prst="rect">
                <a:avLst/>
              </a:prstGeom>
              <a:ln w="3175">
                <a:noFill/>
              </a:ln>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3"/>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4"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
        <p:nvSpPr>
          <p:cNvPr id="771" name="Google Shape;77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285621466"/>
      </p:ext>
    </p:extLst>
  </p:cSld>
  <p:clrMapOvr>
    <a:masterClrMapping/>
  </p:clrMapOvr>
  <mc:AlternateContent xmlns:mc="http://schemas.openxmlformats.org/markup-compatibility/2006">
    <mc:Choice xmlns:p14="http://schemas.microsoft.com/office/powerpoint/2010/main" Requires="p14">
      <p:transition p14:dur="10" advClick="0" advTm="750"/>
    </mc:Choice>
    <mc:Fallback>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28">
                                            <p:txEl>
                                              <p:pRg st="0" end="0"/>
                                            </p:txEl>
                                          </p:spTgt>
                                        </p:tgtEl>
                                      </p:cBhvr>
                                    </p:animEffect>
                                    <p:animScale>
                                      <p:cBhvr>
                                        <p:cTn id="7" dur="250" autoRev="1" fill="hold"/>
                                        <p:tgtEl>
                                          <p:spTgt spid="28">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3"/>
        <p:cNvGrpSpPr/>
        <p:nvPr/>
      </p:nvGrpSpPr>
      <p:grpSpPr>
        <a:xfrm>
          <a:off x="0" y="0"/>
          <a:ext cx="0" cy="0"/>
          <a:chOff x="0" y="0"/>
          <a:chExt cx="0" cy="0"/>
        </a:xfrm>
      </p:grpSpPr>
      <p:pic>
        <p:nvPicPr>
          <p:cNvPr id="7864" name="Google Shape;7864;p70">
            <a:hlinkClick r:id="rId3"/>
          </p:cNvPr>
          <p:cNvPicPr preferRelativeResize="0"/>
          <p:nvPr/>
        </p:nvPicPr>
        <p:blipFill>
          <a:blip r:embed="rId4"/>
          <a:stretch>
            <a:fillRect/>
          </a:stretch>
        </p:blipFill>
        <p:spPr>
          <a:xfrm>
            <a:off x="3451063" y="2123075"/>
            <a:ext cx="2241874" cy="897350"/>
          </a:xfrm>
          <a:prstGeom prst="rect">
            <a:avLst/>
          </a:prstGeom>
          <a:noFill/>
          <a:ln>
            <a:noFill/>
          </a:ln>
        </p:spPr>
      </p:pic>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lstStyle/>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p>
        </p:txBody>
      </p:sp>
      <p:sp>
        <p:nvSpPr>
          <p:cNvPr id="332" name="Google Shape;332;p34"/>
          <p:cNvSpPr txBox="1">
            <a:spLocks noGrp="1"/>
          </p:cNvSpPr>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dirty="0">
                <a:latin typeface="Google Sans" panose="020B0503030502040204" charset="0"/>
                <a:cs typeface="Google Sans" panose="020B0503030502040204" charset="0"/>
              </a:rPr>
              <a:t>Yang dimaksud dengan </a:t>
            </a:r>
            <a:r>
              <a:rPr lang="ar-SA" altLang="en-US" sz="1700" dirty="0">
                <a:latin typeface="Segoe UI" panose="020B0502040204020203" charset="0"/>
                <a:cs typeface="Segoe UI" panose="020B0502040204020203" charset="0"/>
              </a:rPr>
              <a:t>السماوات الغازية</a:t>
            </a:r>
            <a:r>
              <a:rPr lang="id-ID" altLang="ar-SA" sz="1700" dirty="0">
                <a:latin typeface="Segoe UI" panose="020B0502040204020203" charset="0"/>
                <a:cs typeface="Segoe UI" panose="020B0502040204020203" charset="0"/>
              </a:rPr>
              <a:t>   </a:t>
            </a:r>
            <a:r>
              <a:rPr lang="id-ID" altLang="ar-SA" sz="1700" dirty="0">
                <a:latin typeface="Google Sans" panose="020B0503030502040204" charset="0"/>
                <a:cs typeface="Google Sans" panose="020B0503030502040204" charset="0"/>
              </a:rPr>
              <a:t>adala</a:t>
            </a:r>
            <a:r>
              <a:rPr lang="en-US" altLang="id-ID" sz="1700" dirty="0">
                <a:latin typeface="Google Sans" panose="020B0503030502040204" charset="0"/>
                <a:cs typeface="Google Sans" panose="020B0503030502040204" charset="0"/>
              </a:rPr>
              <a:t>h </a:t>
            </a:r>
            <a:r>
              <a:rPr lang="en-US" altLang="id-ID" sz="1700" dirty="0" err="1">
                <a:latin typeface="Google Sans" panose="020B0503030502040204" charset="0"/>
                <a:cs typeface="Google Sans" panose="020B0503030502040204" charset="0"/>
              </a:rPr>
              <a:t>atmosfer</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langit</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Bumi</a:t>
            </a:r>
            <a:r>
              <a:rPr lang="en-US" altLang="id-ID" sz="1700" dirty="0">
                <a:latin typeface="Google Sans" panose="020B0503030502040204" charset="0"/>
                <a:cs typeface="Google Sans" panose="020B0503030502040204" charset="0"/>
              </a:rPr>
              <a:t>.</a:t>
            </a: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dirty="0" err="1">
                <a:latin typeface="Google Sans" panose="020B0503030502040204" charset="0"/>
                <a:cs typeface="Google Sans" panose="020B0503030502040204" charset="0"/>
              </a:rPr>
              <a:t>Ciri-cirinya</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adala</a:t>
            </a:r>
            <a:r>
              <a:rPr lang="id-ID" altLang="en-US" sz="1700" dirty="0">
                <a:latin typeface="Google Sans" panose="020B0503030502040204" charset="0"/>
                <a:cs typeface="Google Sans" panose="020B0503030502040204" charset="0"/>
              </a:rPr>
              <a:t>h</a:t>
            </a:r>
            <a:r>
              <a:rPr lang="en-US" altLang="id-ID" sz="1700" dirty="0">
                <a:latin typeface="Google Sans" panose="020B0503030502040204" charset="0"/>
                <a:cs typeface="Google Sans" panose="020B0503030502040204" charset="0"/>
              </a:rPr>
              <a:t> kata </a:t>
            </a:r>
            <a:r>
              <a:rPr lang="ar-SA" altLang="id-ID" sz="1700" dirty="0">
                <a:solidFill>
                  <a:schemeClr val="bg2"/>
                </a:solidFill>
                <a:latin typeface="Segoe UI" panose="020B0502040204020203" charset="0"/>
                <a:cs typeface="Segoe UI" panose="020B0502040204020203" charset="0"/>
              </a:rPr>
              <a:t>السماوات</a:t>
            </a:r>
            <a:r>
              <a:rPr lang="en-US"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disebutkan ter</a:t>
            </a:r>
            <a:r>
              <a:rPr lang="id-ID" altLang="ar-SA" sz="1700" dirty="0">
                <a:latin typeface="Google Sans" panose="020B0503030502040204" charset="0"/>
                <a:cs typeface="Google Sans" panose="020B0503030502040204" charset="0"/>
                <a:sym typeface="+mn-ea"/>
              </a:rPr>
              <a:t>lebih dahulu dari kata</a:t>
            </a:r>
            <a:r>
              <a:rPr lang="id-ID" altLang="ar-SA" sz="1700" dirty="0">
                <a:latin typeface="KFGQPC HAFS Uthmanic Script" panose="02000000000000000000" charset="0"/>
                <a:cs typeface="KFGQPC HAFS Uthmanic Script" panose="02000000000000000000" charset="0"/>
                <a:sym typeface="+mn-ea"/>
              </a:rPr>
              <a:t> </a:t>
            </a:r>
            <a:r>
              <a:rPr lang="ar-SA" altLang="ar-SA" sz="1700" dirty="0">
                <a:solidFill>
                  <a:schemeClr val="bg2"/>
                </a:solidFill>
                <a:latin typeface="Segoe UI" panose="020B0502040204020203" charset="0"/>
                <a:cs typeface="Segoe UI" panose="020B0502040204020203" charset="0"/>
                <a:sym typeface="+mn-ea"/>
              </a:rPr>
              <a:t>الأرض</a:t>
            </a:r>
            <a:r>
              <a:rPr lang="id-ID" altLang="ar-SA" sz="1700" dirty="0">
                <a:latin typeface="KFGQPC HAFS Uthmanic Script" panose="02000000000000000000" charset="0"/>
                <a:cs typeface="KFGQPC HAFS Uthmanic Script" panose="02000000000000000000" charset="0"/>
                <a:sym typeface="+mn-ea"/>
              </a:rPr>
              <a:t>, </a:t>
            </a:r>
            <a:r>
              <a:rPr lang="id-ID" altLang="ar-SA" sz="1700" dirty="0">
                <a:latin typeface="Google Sans" panose="020B0503030502040204" charset="0"/>
                <a:cs typeface="Google Sans" panose="020B0503030502040204" charset="0"/>
                <a:sym typeface="+mn-ea"/>
              </a:rPr>
              <a:t>tapi tidak terhubung langsung kar</a:t>
            </a:r>
            <a:r>
              <a:rPr lang="en-US" altLang="id-ID" sz="1700" dirty="0">
                <a:latin typeface="Google Sans" panose="020B0503030502040204" charset="0"/>
                <a:cs typeface="Google Sans" panose="020B0503030502040204" charset="0"/>
                <a:sym typeface="+mn-ea"/>
              </a:rPr>
              <a:t>e</a:t>
            </a:r>
            <a:r>
              <a:rPr lang="id-ID" altLang="ar-SA" sz="1700" dirty="0">
                <a:latin typeface="Google Sans" panose="020B0503030502040204" charset="0"/>
                <a:cs typeface="Google Sans" panose="020B0503030502040204" charset="0"/>
                <a:sym typeface="+mn-ea"/>
              </a:rPr>
              <a:t>na dipisah dengan</a:t>
            </a:r>
            <a:r>
              <a:rPr lang="en-US" altLang="id-ID" sz="1700" dirty="0">
                <a:latin typeface="Google Sans" panose="020B0503030502040204" charset="0"/>
                <a:cs typeface="Google Sans" panose="020B0503030502040204" charset="0"/>
                <a:sym typeface="+mn-ea"/>
              </a:rPr>
              <a:t> waw ‘</a:t>
            </a:r>
            <a:r>
              <a:rPr lang="en-US" altLang="id-ID" sz="1700" dirty="0" err="1">
                <a:latin typeface="Google Sans" panose="020B0503030502040204" charset="0"/>
                <a:cs typeface="Google Sans" panose="020B0503030502040204" charset="0"/>
                <a:sym typeface="+mn-ea"/>
              </a:rPr>
              <a:t>athaf</a:t>
            </a:r>
            <a:r>
              <a:rPr lang="en-US" altLang="id-ID" sz="1700" dirty="0">
                <a:latin typeface="Google Sans" panose="020B0503030502040204" charset="0"/>
                <a:cs typeface="Google Sans" panose="020B0503030502040204" charset="0"/>
                <a:sym typeface="+mn-ea"/>
              </a:rPr>
              <a:t> dan kata </a:t>
            </a:r>
            <a:r>
              <a:rPr lang="en-US" altLang="id-ID" sz="1700" dirty="0" err="1">
                <a:latin typeface="Google Sans" panose="020B0503030502040204" charset="0"/>
                <a:cs typeface="Google Sans" panose="020B0503030502040204" charset="0"/>
                <a:sym typeface="+mn-ea"/>
              </a:rPr>
              <a:t>lainnya</a:t>
            </a:r>
            <a:r>
              <a:rPr lang="en-US" altLang="id-ID" sz="1700" dirty="0">
                <a:latin typeface="Google Sans" panose="020B0503030502040204" charset="0"/>
                <a:cs typeface="Google Sans" panose="020B0503030502040204" charset="0"/>
                <a:sym typeface="+mn-ea"/>
              </a:rPr>
              <a:t>.</a:t>
            </a:r>
          </a:p>
          <a:p>
            <a:pPr marL="285750" lvl="0" indent="-285750" algn="l" rtl="0">
              <a:lnSpc>
                <a:spcPct val="110000"/>
              </a:lnSpc>
              <a:buSzPct val="70000"/>
              <a:buFont typeface="Google Sans" panose="020B0503030502040204" charset="0"/>
              <a:buChar char="●"/>
            </a:pPr>
            <a:r>
              <a:rPr lang="id-ID" altLang="id-ID" sz="1700" dirty="0">
                <a:latin typeface="Google Sans" panose="020B0503030502040204" charset="0"/>
                <a:cs typeface="Google Sans" panose="020B0503030502040204" charset="0"/>
              </a:rPr>
              <a:t>Jika yang disebutkan adalah kata </a:t>
            </a:r>
            <a:r>
              <a:rPr lang="ar-SA" altLang="id-ID" sz="1700" dirty="0">
                <a:solidFill>
                  <a:schemeClr val="bg2"/>
                </a:solidFill>
                <a:latin typeface="Segoe UI" panose="020B0502040204020203" charset="0"/>
                <a:cs typeface="Segoe UI" panose="020B0502040204020203" charset="0"/>
              </a:rPr>
              <a:t>السماء</a:t>
            </a:r>
            <a:r>
              <a:rPr lang="id-ID"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(Bentuk tunggal dari </a:t>
            </a:r>
            <a:r>
              <a:rPr lang="ar-SA" altLang="id-ID" sz="1700" dirty="0">
                <a:solidFill>
                  <a:schemeClr val="bg2"/>
                </a:solidFill>
                <a:latin typeface="Segoe UI" panose="020B0502040204020203" charset="0"/>
                <a:cs typeface="Segoe UI" panose="020B0502040204020203" charset="0"/>
                <a:sym typeface="+mn-ea"/>
              </a:rPr>
              <a:t>السماوات</a:t>
            </a:r>
            <a:r>
              <a:rPr lang="id-ID" altLang="en-US" sz="1700" dirty="0">
                <a:latin typeface="Google Sans" panose="020B0503030502040204" charset="0"/>
                <a:cs typeface="Google Sans" panose="020B0503030502040204" charset="0"/>
                <a:sym typeface="+mn-ea"/>
              </a:rPr>
              <a:t>), maka langit yang dimaksudkan adalah tingkatan-tingkatan atmosfir (</a:t>
            </a:r>
            <a:r>
              <a:rPr lang="ar-SA" altLang="en-US" sz="1700" dirty="0">
                <a:latin typeface="Segoe UI" panose="020B0502040204020203" charset="0"/>
                <a:cs typeface="Segoe UI" panose="020B0502040204020203" charset="0"/>
                <a:sym typeface="+mn-ea"/>
              </a:rPr>
              <a:t>طبقت الغازية</a:t>
            </a:r>
            <a:r>
              <a:rPr lang="id-ID" altLang="ar-SA" sz="1700" dirty="0">
                <a:latin typeface="Google Sans" panose="020B0503030502040204" charset="0"/>
                <a:cs typeface="Google Sans" panose="020B0503030502040204" charset="0"/>
                <a:sym typeface="+mn-ea"/>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اَوْ كَصَيِّبٍ مِّنَ </a:t>
            </a:r>
            <a:r>
              <a:rPr lang="ar-SA" altLang="ar-SA" sz="2600">
                <a:solidFill>
                  <a:schemeClr val="bg2"/>
                </a:solidFill>
                <a:latin typeface="KFGQPC HAFS Uthmanic Script" panose="02000000000000000000" charset="0"/>
                <a:cs typeface="KFGQPC HAFS Uthmanic Script" panose="02000000000000000000" charset="0"/>
              </a:rPr>
              <a:t>السَّمَاءِ </a:t>
            </a:r>
            <a:r>
              <a:rPr lang="ar-SA" altLang="ar-SA" sz="260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781362"/>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2155</Words>
  <Application>Microsoft Office PowerPoint</Application>
  <PresentationFormat>On-screen Show (16:9)</PresentationFormat>
  <Paragraphs>326</Paragraphs>
  <Slides>47</Slides>
  <Notes>45</Notes>
  <HiddenSlides>1</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47</vt:i4>
      </vt:variant>
    </vt:vector>
  </HeadingPairs>
  <TitlesOfParts>
    <vt:vector size="65" baseType="lpstr">
      <vt:lpstr>Proxima Nova Semibold</vt:lpstr>
      <vt:lpstr>Montserrat</vt:lpstr>
      <vt:lpstr>Proxima Nova</vt:lpstr>
      <vt:lpstr>Google Sans</vt:lpstr>
      <vt:lpstr>Calibri</vt:lpstr>
      <vt:lpstr>KFGQPC HAFS Uthmanic Script</vt:lpstr>
      <vt:lpstr>PT Sans</vt:lpstr>
      <vt:lpstr>Segoe UI</vt:lpstr>
      <vt:lpstr>Amatic SC</vt:lpstr>
      <vt:lpstr>Segoe UI Semibold</vt:lpstr>
      <vt:lpstr>Arial</vt:lpstr>
      <vt:lpstr>Sarabun</vt:lpstr>
      <vt:lpstr>Lexend Deca Black</vt:lpstr>
      <vt:lpstr>Google Sans Medium</vt:lpstr>
      <vt:lpstr>Roboto Medium</vt:lpstr>
      <vt:lpstr>Alata</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 &amp; Ciri-Ciri </vt:lpstr>
      <vt:lpstr>PowerPoint Presentation</vt:lpstr>
      <vt:lpstr>PowerPoint Presentation</vt:lpstr>
      <vt:lpstr>PowerPoint Presentation</vt:lpstr>
      <vt:lpstr>PowerPoint Presentation</vt:lpstr>
      <vt:lpstr>PowerPoint Presentation</vt:lpstr>
      <vt:lpstr>Divide the contents</vt:lpstr>
      <vt:lpstr>Represent three ideas</vt:lpstr>
      <vt:lpstr>Four new ideas</vt:lpstr>
      <vt:lpstr>Sometimes, reviewing concepts is a good idea</vt:lpstr>
      <vt:lpstr>—Someone Famous</vt:lpstr>
      <vt:lpstr>15,000</vt:lpstr>
      <vt:lpstr>9h 55m 23s</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Alfatih</cp:lastModifiedBy>
  <cp:revision>45</cp:revision>
  <dcterms:created xsi:type="dcterms:W3CDTF">2023-02-11T03:32:00Z</dcterms:created>
  <dcterms:modified xsi:type="dcterms:W3CDTF">2023-02-14T06:46:46Z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